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8" r:id="rId13"/>
    <p:sldId id="268" r:id="rId14"/>
    <p:sldId id="269" r:id="rId15"/>
    <p:sldId id="270" r:id="rId16"/>
    <p:sldId id="272" r:id="rId17"/>
    <p:sldId id="276" r:id="rId18"/>
    <p:sldId id="273" r:id="rId1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244" autoAdjust="0"/>
  </p:normalViewPr>
  <p:slideViewPr>
    <p:cSldViewPr snapToGrid="0">
      <p:cViewPr varScale="1">
        <p:scale>
          <a:sx n="114" d="100"/>
          <a:sy n="114" d="100"/>
        </p:scale>
        <p:origin x="562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2196c13975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12196c13975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2196c13975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12196c13975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670768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21a8d39dfd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121a8d39dfd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2196c13975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12196c13975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12486abc076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12486abc076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06ce6c41d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06ce6c41d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06ce6c41d1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06ce6c41d1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249c6853d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249c6853d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06ce6c41d1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106ce6c41d1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06ce6c41d1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06ce6c41d1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06ce6c41d1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06ce6c41d1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2196c13975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2196c13975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245e98bb5d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245e98bb5d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000"/>
              <a:buFont typeface="Arial"/>
              <a:buNone/>
              <a:defRPr sz="3000"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55600" algn="ctr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marL="914400" lvl="1" indent="-33655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23850" algn="ctr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3pPr>
            <a:lvl4pPr marL="1828800" lvl="3" indent="-323850" algn="ctr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4pPr>
            <a:lvl5pPr marL="2286000" lvl="4" indent="-323850" algn="ctr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5pPr>
            <a:lvl6pPr marL="2743200" lvl="5" indent="-323850" algn="ctr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6pPr>
            <a:lvl7pPr marL="3200400" lvl="6" indent="-323850" algn="ctr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7pPr>
            <a:lvl8pPr marL="3657600" lvl="7" indent="-323850" algn="ctr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8pPr>
            <a:lvl9pPr marL="4114800" lvl="8" indent="-323850" algn="ctr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marL="914400" lvl="1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marL="914400" lvl="1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icrosoft JhengHei"/>
              <a:buNone/>
              <a:defRPr sz="28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icrosoft JhengHei"/>
              <a:buNone/>
              <a:defRPr sz="28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icrosoft JhengHei"/>
              <a:buNone/>
              <a:defRPr sz="28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icrosoft JhengHei"/>
              <a:buNone/>
              <a:defRPr sz="28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icrosoft JhengHei"/>
              <a:buNone/>
              <a:defRPr sz="28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icrosoft JhengHei"/>
              <a:buNone/>
              <a:defRPr sz="28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icrosoft JhengHei"/>
              <a:buNone/>
              <a:defRPr sz="28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icrosoft JhengHei"/>
              <a:buNone/>
              <a:defRPr sz="28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  <a:defRPr sz="2000">
                <a:solidFill>
                  <a:schemeClr val="dk1"/>
                </a:solidFill>
              </a:defRPr>
            </a:lvl1pPr>
            <a:lvl2pPr marL="914400" lvl="1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○"/>
              <a:defRPr sz="1700">
                <a:solidFill>
                  <a:schemeClr val="dk1"/>
                </a:solidFill>
              </a:defRPr>
            </a:lvl2pPr>
            <a:lvl3pPr marL="1371600" lvl="2" indent="-323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■"/>
              <a:defRPr sz="1500">
                <a:solidFill>
                  <a:schemeClr val="dk1"/>
                </a:solidFill>
              </a:defRPr>
            </a:lvl3pPr>
            <a:lvl4pPr marL="1828800" lvl="3" indent="-323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  <a:defRPr sz="1500">
                <a:solidFill>
                  <a:schemeClr val="dk1"/>
                </a:solidFill>
              </a:defRPr>
            </a:lvl4pPr>
            <a:lvl5pPr marL="2286000" lvl="4" indent="-323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○"/>
              <a:defRPr sz="1500">
                <a:solidFill>
                  <a:schemeClr val="dk1"/>
                </a:solidFill>
              </a:defRPr>
            </a:lvl5pPr>
            <a:lvl6pPr marL="2743200" lvl="5" indent="-323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■"/>
              <a:defRPr sz="1500">
                <a:solidFill>
                  <a:schemeClr val="dk1"/>
                </a:solidFill>
              </a:defRPr>
            </a:lvl6pPr>
            <a:lvl7pPr marL="3200400" lvl="6" indent="-323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  <a:defRPr sz="1500">
                <a:solidFill>
                  <a:schemeClr val="dk1"/>
                </a:solidFill>
              </a:defRPr>
            </a:lvl7pPr>
            <a:lvl8pPr marL="3657600" lvl="7" indent="-323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○"/>
              <a:defRPr sz="1500">
                <a:solidFill>
                  <a:schemeClr val="dk1"/>
                </a:solidFill>
              </a:defRPr>
            </a:lvl8pPr>
            <a:lvl9pPr marL="4114800" lvl="8" indent="-323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■"/>
              <a:defRPr sz="15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163150" y="744575"/>
            <a:ext cx="88503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800" dirty="0"/>
              <a:t>Network separation and IPsec CA certificates-based security management for 4G networks</a:t>
            </a:r>
            <a:endParaRPr sz="2800"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dirty="0"/>
              <a:t>Kowtarapu, C., et al. (2009). Bell Labs Technical Journal 13(4): 245-255.</a:t>
            </a:r>
            <a:endParaRPr dirty="0"/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42D1F735-9968-4134-9AED-138E69477B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1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dirty="0"/>
              <a:t>Setting Up IPsec In The 4G Network</a:t>
            </a:r>
            <a:endParaRPr dirty="0"/>
          </a:p>
        </p:txBody>
      </p:sp>
      <p:sp>
        <p:nvSpPr>
          <p:cNvPr id="110" name="Google Shape;110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zh-TW" sz="1800" dirty="0"/>
              <a:t>在每個設備之間建立起 IPsec 連線、CA 憑證的應用</a:t>
            </a:r>
            <a:endParaRPr sz="1800" dirty="0"/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zh-TW" sz="1400" dirty="0"/>
              <a:t>在每個 NE 上都會有 X.509 憑證 ( 這是 CA 產生對 NE 身分驗證的憑證 )</a:t>
            </a:r>
            <a:endParaRPr sz="1400" dirty="0"/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zh-TW" sz="1400" dirty="0"/>
              <a:t>CA 可以使用 self-sign 或由第三方 CA 廠商 sign</a:t>
            </a:r>
            <a:endParaRPr sz="1400" dirty="0"/>
          </a:p>
        </p:txBody>
      </p:sp>
      <p:pic>
        <p:nvPicPr>
          <p:cNvPr id="111" name="Google Shape;111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89400" y="1986625"/>
            <a:ext cx="3739775" cy="28316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33EE3C6B-7187-4ED7-90AB-C11EA1D0D0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10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How IPsec Is Set Up In The 4G Network</a:t>
            </a:r>
            <a:endParaRPr/>
          </a:p>
        </p:txBody>
      </p:sp>
      <p:sp>
        <p:nvSpPr>
          <p:cNvPr id="117" name="Google Shape;117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zh-TW" dirty="0"/>
              <a:t>IPsec 在 4G Network 建立連線的範例圖 : </a:t>
            </a:r>
            <a:endParaRPr dirty="0"/>
          </a:p>
        </p:txBody>
      </p:sp>
      <p:pic>
        <p:nvPicPr>
          <p:cNvPr id="118" name="Google Shape;118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62050" y="1618425"/>
            <a:ext cx="4194874" cy="329034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F86111E6-01B9-448B-8915-9E7CD550F3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11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EA3C14E-D5A6-4CDA-B502-86F526BF3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zh-TW" dirty="0"/>
              <a:t>So we have SSH, why I need IPsec</a:t>
            </a:r>
            <a:endParaRPr lang="zh-TW" altLang="en-US" dirty="0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91303AC-1D9B-4391-8A63-0A90D9B9ED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en-US" altLang="zh-TW" sz="1800" dirty="0"/>
              <a:t>SSH :</a:t>
            </a:r>
          </a:p>
          <a:p>
            <a:pPr lvl="1">
              <a:lnSpc>
                <a:spcPct val="160000"/>
              </a:lnSpc>
            </a:pPr>
            <a:r>
              <a:rPr lang="en-US" altLang="zh-TW" sz="1400" dirty="0"/>
              <a:t>Application layer</a:t>
            </a:r>
          </a:p>
          <a:p>
            <a:pPr lvl="1">
              <a:lnSpc>
                <a:spcPct val="160000"/>
              </a:lnSpc>
            </a:pPr>
            <a:r>
              <a:rPr lang="zh-TW" altLang="en-US" sz="1400" dirty="0"/>
              <a:t>對 </a:t>
            </a:r>
            <a:r>
              <a:rPr lang="en-US" altLang="zh-TW" sz="1400" dirty="0"/>
              <a:t>Data </a:t>
            </a:r>
            <a:r>
              <a:rPr lang="zh-TW" altLang="en-US" sz="1400" dirty="0"/>
              <a:t>進行加密保護，帶有傳輸功能</a:t>
            </a:r>
            <a:endParaRPr lang="en-US" altLang="zh-TW" sz="1400" dirty="0"/>
          </a:p>
          <a:p>
            <a:pPr lvl="1">
              <a:lnSpc>
                <a:spcPct val="160000"/>
              </a:lnSpc>
            </a:pPr>
            <a:r>
              <a:rPr lang="zh-TW" altLang="en-US" sz="1400" dirty="0"/>
              <a:t>只能針對特定的 </a:t>
            </a:r>
            <a:r>
              <a:rPr lang="en-US" altLang="zh-TW" sz="1400" dirty="0"/>
              <a:t>traffic (EX : TCP)</a:t>
            </a:r>
          </a:p>
          <a:p>
            <a:pPr>
              <a:lnSpc>
                <a:spcPct val="160000"/>
              </a:lnSpc>
            </a:pPr>
            <a:r>
              <a:rPr lang="en-US" altLang="zh-TW" sz="1900" dirty="0"/>
              <a:t>IPsec :</a:t>
            </a:r>
          </a:p>
          <a:p>
            <a:pPr lvl="1">
              <a:lnSpc>
                <a:spcPct val="160000"/>
              </a:lnSpc>
            </a:pPr>
            <a:r>
              <a:rPr lang="en-US" altLang="zh-TW" sz="1500" dirty="0"/>
              <a:t>Network layer</a:t>
            </a:r>
          </a:p>
          <a:p>
            <a:pPr lvl="1">
              <a:lnSpc>
                <a:spcPct val="160000"/>
              </a:lnSpc>
            </a:pPr>
            <a:r>
              <a:rPr lang="zh-TW" altLang="en-US" sz="1500" dirty="0"/>
              <a:t>對 </a:t>
            </a:r>
            <a:r>
              <a:rPr lang="en-US" altLang="zh-TW" sz="1500" dirty="0"/>
              <a:t>Data </a:t>
            </a:r>
            <a:r>
              <a:rPr lang="zh-TW" altLang="en-US" sz="1500" dirty="0"/>
              <a:t>進行加密保護，不具有傳輸功能</a:t>
            </a:r>
            <a:endParaRPr lang="en-US" altLang="zh-TW" sz="1500" dirty="0"/>
          </a:p>
          <a:p>
            <a:pPr lvl="1">
              <a:lnSpc>
                <a:spcPct val="160000"/>
              </a:lnSpc>
            </a:pPr>
            <a:r>
              <a:rPr lang="zh-TW" altLang="en-US" sz="1500" dirty="0"/>
              <a:t>可對任何的 </a:t>
            </a:r>
            <a:r>
              <a:rPr lang="en-US" altLang="zh-TW" sz="1500" dirty="0"/>
              <a:t>traffic (EX : UDP)</a:t>
            </a:r>
          </a:p>
          <a:p>
            <a:pPr lvl="1">
              <a:lnSpc>
                <a:spcPct val="160000"/>
              </a:lnSpc>
            </a:pPr>
            <a:endParaRPr lang="zh-TW" altLang="en-US" sz="1800" dirty="0"/>
          </a:p>
          <a:p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4884BFC-6BA4-4BF2-A196-B50412E155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602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3.  Setting Up The Network Separation</a:t>
            </a:r>
            <a:endParaRPr/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213D74BB-E15B-4B6E-AD16-9D3EB29F35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13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/>
              <a:t>Network Separation In 4G Network</a:t>
            </a:r>
            <a:endParaRPr/>
          </a:p>
        </p:txBody>
      </p:sp>
      <p:sp>
        <p:nvSpPr>
          <p:cNvPr id="135" name="Google Shape;135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zh-TW" sz="1800" dirty="0"/>
              <a:t>此章是講述作者試圖將每個網路進行分離式隔離，</a:t>
            </a:r>
            <a:r>
              <a:rPr lang="zh-TW" altLang="en-US" sz="1800" dirty="0"/>
              <a:t>目的是為了</a:t>
            </a:r>
            <a:r>
              <a:rPr lang="zh-TW" sz="1800" dirty="0"/>
              <a:t> : </a:t>
            </a:r>
            <a:endParaRPr sz="1800" dirty="0"/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zh-TW" sz="1400" dirty="0"/>
              <a:t>根據需要必須隔離連線的路徑</a:t>
            </a:r>
            <a:endParaRPr sz="1400" dirty="0"/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zh-TW" sz="1400" dirty="0"/>
              <a:t>將操作、維護等等限制在特定的 Network 區域，限制他們進入一些不必要的區域</a:t>
            </a:r>
            <a:endParaRPr sz="1400" dirty="0"/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zh-TW" altLang="en-US" sz="1400" dirty="0"/>
              <a:t>減緩</a:t>
            </a:r>
            <a:r>
              <a:rPr lang="zh-TW" sz="1400" dirty="0"/>
              <a:t> Ping flood、MITI</a:t>
            </a:r>
            <a:r>
              <a:rPr lang="zh-TW" altLang="en-US" sz="1400" dirty="0"/>
              <a:t> </a:t>
            </a:r>
            <a:r>
              <a:rPr lang="en-US" altLang="zh-TW" sz="1400" dirty="0"/>
              <a:t>(Man-In-The-Middle)</a:t>
            </a:r>
            <a:r>
              <a:rPr lang="zh-TW" sz="1400" dirty="0"/>
              <a:t> 攻擊</a:t>
            </a:r>
            <a:endParaRPr sz="1400" dirty="0"/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zh-TW" sz="1800" dirty="0"/>
              <a:t>Network Separation 可以通過以下實行 :</a:t>
            </a:r>
            <a:endParaRPr sz="1800" dirty="0"/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400"/>
              <a:buAutoNum type="arabicPeriod"/>
            </a:pPr>
            <a:r>
              <a:rPr lang="zh-TW" sz="1400" dirty="0">
                <a:solidFill>
                  <a:srgbClr val="333333"/>
                </a:solidFill>
                <a:highlight>
                  <a:srgbClr val="FFFFFF"/>
                </a:highlight>
              </a:rPr>
              <a:t>Configure VLAN</a:t>
            </a:r>
            <a:endParaRPr sz="1400" dirty="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400"/>
              <a:buAutoNum type="arabicPeriod"/>
            </a:pPr>
            <a:r>
              <a:rPr lang="zh-TW" sz="1400" dirty="0">
                <a:solidFill>
                  <a:srgbClr val="333333"/>
                </a:solidFill>
                <a:highlight>
                  <a:srgbClr val="FFFFFF"/>
                </a:highlight>
              </a:rPr>
              <a:t>Close forwarding capability</a:t>
            </a:r>
            <a:endParaRPr sz="1400" dirty="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400"/>
              <a:buAutoNum type="arabicPeriod"/>
            </a:pPr>
            <a:r>
              <a:rPr lang="zh-TW" sz="1400" dirty="0">
                <a:solidFill>
                  <a:srgbClr val="333333"/>
                </a:solidFill>
                <a:highlight>
                  <a:srgbClr val="FFFFFF"/>
                </a:highlight>
              </a:rPr>
              <a:t>某些特定的 port 連接各個網路</a:t>
            </a:r>
            <a:endParaRPr sz="1400" dirty="0"/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B2AF0B99-DC3E-4ED5-9A20-D6A59F71AAC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14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7"/>
          <p:cNvSpPr txBox="1">
            <a:spLocks noGrp="1"/>
          </p:cNvSpPr>
          <p:nvPr>
            <p:ph type="title"/>
          </p:nvPr>
        </p:nvSpPr>
        <p:spPr>
          <a:xfrm>
            <a:off x="311700" y="3715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zh-TW" dirty="0"/>
              <a:t>Network Separation In 4G Network</a:t>
            </a:r>
            <a:endParaRPr dirty="0"/>
          </a:p>
        </p:txBody>
      </p:sp>
      <p:pic>
        <p:nvPicPr>
          <p:cNvPr id="141" name="Google Shape;141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57300" y="1017725"/>
            <a:ext cx="6495201" cy="39079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007B1D82-BE23-48C9-81B7-2AADC872D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15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665C669-ACA6-4F59-8462-66ED298A9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zh-TW" dirty="0"/>
              <a:t>Improvement suggestions</a:t>
            </a:r>
            <a:endParaRPr lang="zh-TW" altLang="en-US" dirty="0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A4CC92C-6AA2-4181-8250-7A521FEACE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sz="1800" dirty="0"/>
              <a:t>在這篇 </a:t>
            </a:r>
            <a:r>
              <a:rPr lang="en-US" altLang="zh-TW" sz="1800" dirty="0"/>
              <a:t>Paper </a:t>
            </a:r>
            <a:r>
              <a:rPr lang="zh-TW" altLang="en-US" sz="1800" dirty="0"/>
              <a:t>當中並未提到有關於接入 </a:t>
            </a:r>
            <a:r>
              <a:rPr lang="en-US" altLang="zh-TW" sz="1800" dirty="0"/>
              <a:t>BS </a:t>
            </a:r>
            <a:r>
              <a:rPr lang="zh-TW" altLang="en-US" sz="1800" dirty="0"/>
              <a:t>之前的 </a:t>
            </a:r>
            <a:r>
              <a:rPr lang="en-US" altLang="zh-TW" sz="1800" dirty="0"/>
              <a:t>NE</a:t>
            </a:r>
            <a:r>
              <a:rPr lang="zh-TW" altLang="en-US" sz="1800" dirty="0"/>
              <a:t>，也就是對 </a:t>
            </a:r>
            <a:r>
              <a:rPr lang="en-US" altLang="zh-TW" sz="1800" dirty="0"/>
              <a:t>User </a:t>
            </a:r>
            <a:r>
              <a:rPr lang="zh-TW" altLang="en-US" sz="1800" dirty="0"/>
              <a:t>進行 </a:t>
            </a:r>
            <a:r>
              <a:rPr lang="en-US" altLang="zh-TW" sz="1800" dirty="0"/>
              <a:t>Network Separation</a:t>
            </a:r>
            <a:r>
              <a:rPr lang="zh-TW" altLang="en-US" sz="1800" dirty="0"/>
              <a:t>，在此提出一些改善的建議。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7575AA8-85E6-4592-B81D-4569C67CAA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16</a:t>
            </a:fld>
            <a:endParaRPr lang="zh-TW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9AF7361D-CD37-4A7A-AA1B-A2127D4DEFCA}"/>
              </a:ext>
            </a:extLst>
          </p:cNvPr>
          <p:cNvSpPr/>
          <p:nvPr/>
        </p:nvSpPr>
        <p:spPr>
          <a:xfrm>
            <a:off x="2065647" y="3155557"/>
            <a:ext cx="909555" cy="2828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BS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3811BC19-E9D9-4CF5-87D8-924183773B7D}"/>
              </a:ext>
            </a:extLst>
          </p:cNvPr>
          <p:cNvSpPr/>
          <p:nvPr/>
        </p:nvSpPr>
        <p:spPr>
          <a:xfrm>
            <a:off x="238417" y="3815247"/>
            <a:ext cx="909555" cy="2828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Guest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073589D2-F173-4229-879F-007040200D2E}"/>
              </a:ext>
            </a:extLst>
          </p:cNvPr>
          <p:cNvSpPr/>
          <p:nvPr/>
        </p:nvSpPr>
        <p:spPr>
          <a:xfrm>
            <a:off x="238417" y="3151079"/>
            <a:ext cx="909555" cy="2828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Manager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8E04C173-129F-4497-9CA9-2E13BD7C5EF9}"/>
              </a:ext>
            </a:extLst>
          </p:cNvPr>
          <p:cNvSpPr/>
          <p:nvPr/>
        </p:nvSpPr>
        <p:spPr>
          <a:xfrm>
            <a:off x="238417" y="2486911"/>
            <a:ext cx="909555" cy="2828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User</a:t>
            </a:r>
            <a:endParaRPr lang="zh-TW" altLang="en-US" dirty="0">
              <a:solidFill>
                <a:schemeClr val="tx1"/>
              </a:solidFill>
            </a:endParaRPr>
          </a:p>
        </p:txBody>
      </p:sp>
      <p:cxnSp>
        <p:nvCxnSpPr>
          <p:cNvPr id="9" name="直線接點 8">
            <a:extLst>
              <a:ext uri="{FF2B5EF4-FFF2-40B4-BE49-F238E27FC236}">
                <a16:creationId xmlns:a16="http://schemas.microsoft.com/office/drawing/2014/main" id="{74FA8AC0-8B30-4375-9758-2576EC8386AC}"/>
              </a:ext>
            </a:extLst>
          </p:cNvPr>
          <p:cNvCxnSpPr>
            <a:stCxn id="8" idx="3"/>
            <a:endCxn id="5" idx="1"/>
          </p:cNvCxnSpPr>
          <p:nvPr/>
        </p:nvCxnSpPr>
        <p:spPr>
          <a:xfrm>
            <a:off x="1147972" y="2628313"/>
            <a:ext cx="917675" cy="66864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接點 9">
            <a:extLst>
              <a:ext uri="{FF2B5EF4-FFF2-40B4-BE49-F238E27FC236}">
                <a16:creationId xmlns:a16="http://schemas.microsoft.com/office/drawing/2014/main" id="{2234CB52-D0D1-4387-A457-8499BCD643EC}"/>
              </a:ext>
            </a:extLst>
          </p:cNvPr>
          <p:cNvCxnSpPr>
            <a:stCxn id="7" idx="3"/>
            <a:endCxn id="5" idx="1"/>
          </p:cNvCxnSpPr>
          <p:nvPr/>
        </p:nvCxnSpPr>
        <p:spPr>
          <a:xfrm>
            <a:off x="1147972" y="3292481"/>
            <a:ext cx="917675" cy="447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線接點 10">
            <a:extLst>
              <a:ext uri="{FF2B5EF4-FFF2-40B4-BE49-F238E27FC236}">
                <a16:creationId xmlns:a16="http://schemas.microsoft.com/office/drawing/2014/main" id="{797399B0-307B-487A-B260-2EB8A91D74B7}"/>
              </a:ext>
            </a:extLst>
          </p:cNvPr>
          <p:cNvCxnSpPr>
            <a:stCxn id="6" idx="3"/>
            <a:endCxn id="5" idx="1"/>
          </p:cNvCxnSpPr>
          <p:nvPr/>
        </p:nvCxnSpPr>
        <p:spPr>
          <a:xfrm flipV="1">
            <a:off x="1147972" y="3296959"/>
            <a:ext cx="917675" cy="65969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7C8975AA-DD8A-4A43-A581-C30B2F9394EC}"/>
              </a:ext>
            </a:extLst>
          </p:cNvPr>
          <p:cNvSpPr txBox="1"/>
          <p:nvPr/>
        </p:nvSpPr>
        <p:spPr>
          <a:xfrm>
            <a:off x="1333104" y="2433004"/>
            <a:ext cx="6923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000" dirty="0" err="1"/>
              <a:t>Vlan</a:t>
            </a:r>
            <a:r>
              <a:rPr lang="en-US" altLang="zh-TW" sz="1000" dirty="0"/>
              <a:t> 10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4A7A6719-F9AF-4E68-9C68-7357E3D2FA02}"/>
              </a:ext>
            </a:extLst>
          </p:cNvPr>
          <p:cNvSpPr txBox="1"/>
          <p:nvPr/>
        </p:nvSpPr>
        <p:spPr>
          <a:xfrm>
            <a:off x="1175730" y="3012480"/>
            <a:ext cx="6923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000" dirty="0" err="1"/>
              <a:t>Vlan</a:t>
            </a:r>
            <a:r>
              <a:rPr lang="en-US" altLang="zh-TW" sz="1000" dirty="0"/>
              <a:t> 20</a:t>
            </a: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85ECE56C-307F-4EA1-9575-2921FF259C58}"/>
              </a:ext>
            </a:extLst>
          </p:cNvPr>
          <p:cNvSpPr txBox="1"/>
          <p:nvPr/>
        </p:nvSpPr>
        <p:spPr>
          <a:xfrm>
            <a:off x="1365181" y="3856308"/>
            <a:ext cx="6923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000" dirty="0" err="1"/>
              <a:t>Vlan</a:t>
            </a:r>
            <a:r>
              <a:rPr lang="en-US" altLang="zh-TW" sz="1000" dirty="0"/>
              <a:t> 30</a:t>
            </a:r>
          </a:p>
        </p:txBody>
      </p:sp>
      <p:sp>
        <p:nvSpPr>
          <p:cNvPr id="15" name="雲朵形 14">
            <a:extLst>
              <a:ext uri="{FF2B5EF4-FFF2-40B4-BE49-F238E27FC236}">
                <a16:creationId xmlns:a16="http://schemas.microsoft.com/office/drawing/2014/main" id="{303CC61C-26E7-4DC6-98E8-9C1A595393E3}"/>
              </a:ext>
            </a:extLst>
          </p:cNvPr>
          <p:cNvSpPr/>
          <p:nvPr/>
        </p:nvSpPr>
        <p:spPr>
          <a:xfrm>
            <a:off x="7545149" y="2324888"/>
            <a:ext cx="1402964" cy="462452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err="1">
                <a:solidFill>
                  <a:schemeClr val="tx1"/>
                </a:solidFill>
              </a:rPr>
              <a:t>Intertnet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770E16AE-9195-4A8B-99A6-BE1407446746}"/>
              </a:ext>
            </a:extLst>
          </p:cNvPr>
          <p:cNvSpPr/>
          <p:nvPr/>
        </p:nvSpPr>
        <p:spPr>
          <a:xfrm>
            <a:off x="3671163" y="3145790"/>
            <a:ext cx="909555" cy="2828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RAC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F07942B4-D2CB-46EC-8043-4BEB1E41D4CE}"/>
              </a:ext>
            </a:extLst>
          </p:cNvPr>
          <p:cNvSpPr/>
          <p:nvPr/>
        </p:nvSpPr>
        <p:spPr>
          <a:xfrm>
            <a:off x="5135091" y="3147589"/>
            <a:ext cx="909555" cy="2828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Router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1789AAE9-462D-44D5-81C2-B2A4630EF31E}"/>
              </a:ext>
            </a:extLst>
          </p:cNvPr>
          <p:cNvSpPr/>
          <p:nvPr/>
        </p:nvSpPr>
        <p:spPr>
          <a:xfrm>
            <a:off x="6499424" y="3145790"/>
            <a:ext cx="909555" cy="2828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GW</a:t>
            </a:r>
            <a:endParaRPr lang="zh-TW" altLang="en-US" dirty="0">
              <a:solidFill>
                <a:schemeClr val="tx1"/>
              </a:solidFill>
            </a:endParaRPr>
          </a:p>
        </p:txBody>
      </p:sp>
      <p:cxnSp>
        <p:nvCxnSpPr>
          <p:cNvPr id="19" name="直線接點 18">
            <a:extLst>
              <a:ext uri="{FF2B5EF4-FFF2-40B4-BE49-F238E27FC236}">
                <a16:creationId xmlns:a16="http://schemas.microsoft.com/office/drawing/2014/main" id="{70122BD8-0AD7-4AE3-95A7-9A3C2D0DAFB7}"/>
              </a:ext>
            </a:extLst>
          </p:cNvPr>
          <p:cNvCxnSpPr>
            <a:stCxn id="5" idx="3"/>
            <a:endCxn id="16" idx="1"/>
          </p:cNvCxnSpPr>
          <p:nvPr/>
        </p:nvCxnSpPr>
        <p:spPr>
          <a:xfrm flipV="1">
            <a:off x="2975202" y="3287192"/>
            <a:ext cx="695961" cy="976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直線接點 19">
            <a:extLst>
              <a:ext uri="{FF2B5EF4-FFF2-40B4-BE49-F238E27FC236}">
                <a16:creationId xmlns:a16="http://schemas.microsoft.com/office/drawing/2014/main" id="{514ECA6D-05C2-410D-B914-F8BF0F79B1BE}"/>
              </a:ext>
            </a:extLst>
          </p:cNvPr>
          <p:cNvCxnSpPr>
            <a:stCxn id="16" idx="3"/>
            <a:endCxn id="17" idx="1"/>
          </p:cNvCxnSpPr>
          <p:nvPr/>
        </p:nvCxnSpPr>
        <p:spPr>
          <a:xfrm>
            <a:off x="4580718" y="3287192"/>
            <a:ext cx="554373" cy="1799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直線接點 20">
            <a:extLst>
              <a:ext uri="{FF2B5EF4-FFF2-40B4-BE49-F238E27FC236}">
                <a16:creationId xmlns:a16="http://schemas.microsoft.com/office/drawing/2014/main" id="{EBD2EF56-535C-4794-915B-F64103E52544}"/>
              </a:ext>
            </a:extLst>
          </p:cNvPr>
          <p:cNvCxnSpPr>
            <a:stCxn id="17" idx="3"/>
            <a:endCxn id="18" idx="1"/>
          </p:cNvCxnSpPr>
          <p:nvPr/>
        </p:nvCxnSpPr>
        <p:spPr>
          <a:xfrm flipV="1">
            <a:off x="6044646" y="3287192"/>
            <a:ext cx="454778" cy="1799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雲朵形 21">
            <a:extLst>
              <a:ext uri="{FF2B5EF4-FFF2-40B4-BE49-F238E27FC236}">
                <a16:creationId xmlns:a16="http://schemas.microsoft.com/office/drawing/2014/main" id="{B5943D1D-31ED-48E0-9BC9-DBB41936D868}"/>
              </a:ext>
            </a:extLst>
          </p:cNvPr>
          <p:cNvSpPr/>
          <p:nvPr/>
        </p:nvSpPr>
        <p:spPr>
          <a:xfrm>
            <a:off x="7545149" y="3748192"/>
            <a:ext cx="1402964" cy="462452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Intranet</a:t>
            </a:r>
            <a:endParaRPr lang="zh-TW" altLang="en-US" dirty="0">
              <a:solidFill>
                <a:schemeClr val="tx1"/>
              </a:solidFill>
            </a:endParaRPr>
          </a:p>
        </p:txBody>
      </p:sp>
      <p:cxnSp>
        <p:nvCxnSpPr>
          <p:cNvPr id="23" name="直線接點 22">
            <a:extLst>
              <a:ext uri="{FF2B5EF4-FFF2-40B4-BE49-F238E27FC236}">
                <a16:creationId xmlns:a16="http://schemas.microsoft.com/office/drawing/2014/main" id="{B4890601-70EF-4110-BA79-8710E5CD79E7}"/>
              </a:ext>
            </a:extLst>
          </p:cNvPr>
          <p:cNvCxnSpPr>
            <a:stCxn id="18" idx="3"/>
            <a:endCxn id="15" idx="1"/>
          </p:cNvCxnSpPr>
          <p:nvPr/>
        </p:nvCxnSpPr>
        <p:spPr>
          <a:xfrm flipV="1">
            <a:off x="7408979" y="2786848"/>
            <a:ext cx="837652" cy="50034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直線接點 23">
            <a:extLst>
              <a:ext uri="{FF2B5EF4-FFF2-40B4-BE49-F238E27FC236}">
                <a16:creationId xmlns:a16="http://schemas.microsoft.com/office/drawing/2014/main" id="{AD25DC67-3C3E-43F7-BEF3-83EF52F0BD8D}"/>
              </a:ext>
            </a:extLst>
          </p:cNvPr>
          <p:cNvCxnSpPr>
            <a:stCxn id="18" idx="3"/>
            <a:endCxn id="22" idx="3"/>
          </p:cNvCxnSpPr>
          <p:nvPr/>
        </p:nvCxnSpPr>
        <p:spPr>
          <a:xfrm>
            <a:off x="7408979" y="3287192"/>
            <a:ext cx="837652" cy="48744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46543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ADF8FF9-3B54-431A-89E5-5EE788CE3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zh-TW" dirty="0"/>
              <a:t>Conclusion</a:t>
            </a:r>
            <a:endParaRPr lang="zh-TW" altLang="en-US" dirty="0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76D15C9-9D2D-4B64-B912-563A23FE00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altLang="zh-TW" sz="1800" dirty="0"/>
              <a:t>We learn :</a:t>
            </a:r>
          </a:p>
          <a:p>
            <a:pPr lvl="1">
              <a:lnSpc>
                <a:spcPct val="200000"/>
              </a:lnSpc>
            </a:pPr>
            <a:r>
              <a:rPr lang="zh-TW" altLang="en-US" sz="1400" dirty="0"/>
              <a:t>如何在 </a:t>
            </a:r>
            <a:r>
              <a:rPr lang="en-US" altLang="zh-TW" sz="1400" dirty="0"/>
              <a:t>4G</a:t>
            </a:r>
            <a:r>
              <a:rPr lang="zh-TW" altLang="en-US" sz="1400" dirty="0"/>
              <a:t> </a:t>
            </a:r>
            <a:r>
              <a:rPr lang="en-US" altLang="zh-TW" sz="1400" dirty="0"/>
              <a:t>Network </a:t>
            </a:r>
            <a:r>
              <a:rPr lang="zh-TW" altLang="en-US" sz="1400" dirty="0"/>
              <a:t>建立 </a:t>
            </a:r>
            <a:r>
              <a:rPr lang="en-US" altLang="zh-TW" sz="1400" dirty="0"/>
              <a:t>IPsec </a:t>
            </a:r>
            <a:r>
              <a:rPr lang="zh-TW" altLang="en-US" sz="1400" dirty="0"/>
              <a:t>以及 </a:t>
            </a:r>
            <a:r>
              <a:rPr lang="en-US" altLang="zh-TW" sz="1400" dirty="0"/>
              <a:t>CA</a:t>
            </a:r>
            <a:r>
              <a:rPr lang="zh-TW" altLang="en-US" sz="1400" dirty="0"/>
              <a:t> 的應用</a:t>
            </a:r>
            <a:endParaRPr lang="en-US" altLang="zh-TW" sz="1400" dirty="0"/>
          </a:p>
          <a:p>
            <a:pPr lvl="1">
              <a:lnSpc>
                <a:spcPct val="200000"/>
              </a:lnSpc>
            </a:pPr>
            <a:r>
              <a:rPr lang="zh-TW" altLang="en-US" sz="1400" dirty="0"/>
              <a:t>有效的去規劃 </a:t>
            </a:r>
            <a:r>
              <a:rPr lang="en-US" altLang="zh-TW" sz="1400" dirty="0"/>
              <a:t>Network Separation 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E64ECFA-C811-4097-9CDB-A66A71D92C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17</a:t>
            </a:fld>
            <a:endParaRPr lang="zh-TW" altLang="en-US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C8DBBAF1-CA8A-439C-B2BB-34FF8A2D269B}"/>
              </a:ext>
            </a:extLst>
          </p:cNvPr>
          <p:cNvSpPr txBox="1"/>
          <p:nvPr/>
        </p:nvSpPr>
        <p:spPr>
          <a:xfrm>
            <a:off x="928577" y="3211910"/>
            <a:ext cx="61810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6600" dirty="0"/>
              <a:t>Q &amp; A</a:t>
            </a:r>
            <a:endParaRPr lang="zh-TW" altLang="en-US" sz="6600" dirty="0"/>
          </a:p>
        </p:txBody>
      </p:sp>
    </p:spTree>
    <p:extLst>
      <p:ext uri="{BB962C8B-B14F-4D97-AF65-F5344CB8AC3E}">
        <p14:creationId xmlns:p14="http://schemas.microsoft.com/office/powerpoint/2010/main" val="1167591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7381B77-E2C0-4AF1-8AD7-0F25414A9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zh-TW" dirty="0"/>
              <a:t>Network Separation In 4G Network</a:t>
            </a:r>
            <a:endParaRPr lang="zh-TW" altLang="en-US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A50D9579-DFA6-42C2-8988-B0F641EEE3C3}"/>
              </a:ext>
            </a:extLst>
          </p:cNvPr>
          <p:cNvSpPr/>
          <p:nvPr/>
        </p:nvSpPr>
        <p:spPr>
          <a:xfrm>
            <a:off x="2732817" y="1319382"/>
            <a:ext cx="947395" cy="6319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ME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BBCB4339-64EB-4E6C-B8F4-BCEE9B6D365F}"/>
              </a:ext>
            </a:extLst>
          </p:cNvPr>
          <p:cNvSpPr/>
          <p:nvPr/>
        </p:nvSpPr>
        <p:spPr>
          <a:xfrm>
            <a:off x="311700" y="2137931"/>
            <a:ext cx="947395" cy="6319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RAC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5D980DDB-E69B-4264-B50B-80109962E6D2}"/>
              </a:ext>
            </a:extLst>
          </p:cNvPr>
          <p:cNvSpPr/>
          <p:nvPr/>
        </p:nvSpPr>
        <p:spPr>
          <a:xfrm>
            <a:off x="311700" y="3529955"/>
            <a:ext cx="947395" cy="6319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RAC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1A9699B8-671B-4742-B15B-819F038F6239}"/>
              </a:ext>
            </a:extLst>
          </p:cNvPr>
          <p:cNvSpPr/>
          <p:nvPr/>
        </p:nvSpPr>
        <p:spPr>
          <a:xfrm>
            <a:off x="2732817" y="3534654"/>
            <a:ext cx="947395" cy="6319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BS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19B5D59A-FD49-49F5-840B-38275BAF9281}"/>
              </a:ext>
            </a:extLst>
          </p:cNvPr>
          <p:cNvSpPr/>
          <p:nvPr/>
        </p:nvSpPr>
        <p:spPr>
          <a:xfrm>
            <a:off x="4985039" y="3074325"/>
            <a:ext cx="947395" cy="6319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BS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E6225F22-C90C-4A68-B614-1579C70F9A9C}"/>
              </a:ext>
            </a:extLst>
          </p:cNvPr>
          <p:cNvSpPr/>
          <p:nvPr/>
        </p:nvSpPr>
        <p:spPr>
          <a:xfrm>
            <a:off x="5494088" y="1671124"/>
            <a:ext cx="947395" cy="6319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GW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0" name="橢圓 9">
            <a:extLst>
              <a:ext uri="{FF2B5EF4-FFF2-40B4-BE49-F238E27FC236}">
                <a16:creationId xmlns:a16="http://schemas.microsoft.com/office/drawing/2014/main" id="{6B3D219B-2D95-40AB-9B47-767248856F8E}"/>
              </a:ext>
            </a:extLst>
          </p:cNvPr>
          <p:cNvSpPr/>
          <p:nvPr/>
        </p:nvSpPr>
        <p:spPr>
          <a:xfrm rot="4003252">
            <a:off x="1643125" y="851413"/>
            <a:ext cx="520864" cy="1919659"/>
          </a:xfrm>
          <a:prstGeom prst="ellipse">
            <a:avLst/>
          </a:prstGeom>
          <a:solidFill>
            <a:schemeClr val="tx2">
              <a:lumMod val="9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橢圓 10">
            <a:extLst>
              <a:ext uri="{FF2B5EF4-FFF2-40B4-BE49-F238E27FC236}">
                <a16:creationId xmlns:a16="http://schemas.microsoft.com/office/drawing/2014/main" id="{83FEDDAF-C9C5-4E3F-BE7E-F10CA76329C8}"/>
              </a:ext>
            </a:extLst>
          </p:cNvPr>
          <p:cNvSpPr/>
          <p:nvPr/>
        </p:nvSpPr>
        <p:spPr>
          <a:xfrm rot="2645342">
            <a:off x="1740569" y="1463571"/>
            <a:ext cx="510773" cy="2568590"/>
          </a:xfrm>
          <a:prstGeom prst="ellipse">
            <a:avLst/>
          </a:prstGeom>
          <a:solidFill>
            <a:schemeClr val="tx2">
              <a:lumMod val="9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橢圓 11">
            <a:extLst>
              <a:ext uri="{FF2B5EF4-FFF2-40B4-BE49-F238E27FC236}">
                <a16:creationId xmlns:a16="http://schemas.microsoft.com/office/drawing/2014/main" id="{D219AFFB-E385-496E-A077-17309B1513B8}"/>
              </a:ext>
            </a:extLst>
          </p:cNvPr>
          <p:cNvSpPr/>
          <p:nvPr/>
        </p:nvSpPr>
        <p:spPr>
          <a:xfrm rot="21373977">
            <a:off x="3127245" y="1909453"/>
            <a:ext cx="494512" cy="1782518"/>
          </a:xfrm>
          <a:prstGeom prst="ellipse">
            <a:avLst/>
          </a:prstGeom>
          <a:solidFill>
            <a:schemeClr val="tx2">
              <a:lumMod val="9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 12">
            <a:extLst>
              <a:ext uri="{FF2B5EF4-FFF2-40B4-BE49-F238E27FC236}">
                <a16:creationId xmlns:a16="http://schemas.microsoft.com/office/drawing/2014/main" id="{DCD781BC-5977-437D-A0C9-7062C1D9352F}"/>
              </a:ext>
            </a:extLst>
          </p:cNvPr>
          <p:cNvSpPr/>
          <p:nvPr/>
        </p:nvSpPr>
        <p:spPr>
          <a:xfrm rot="18843261">
            <a:off x="4057615" y="1544652"/>
            <a:ext cx="568341" cy="2017287"/>
          </a:xfrm>
          <a:prstGeom prst="ellipse">
            <a:avLst/>
          </a:prstGeom>
          <a:solidFill>
            <a:schemeClr val="tx2">
              <a:lumMod val="9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A210C6E6-8D75-413D-AE47-C81D984384BD}"/>
              </a:ext>
            </a:extLst>
          </p:cNvPr>
          <p:cNvSpPr/>
          <p:nvPr/>
        </p:nvSpPr>
        <p:spPr>
          <a:xfrm rot="16200000">
            <a:off x="6858561" y="1604337"/>
            <a:ext cx="345075" cy="694121"/>
          </a:xfrm>
          <a:prstGeom prst="ellipse">
            <a:avLst/>
          </a:prstGeom>
          <a:solidFill>
            <a:schemeClr val="tx2">
              <a:lumMod val="9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CBA653E6-DC92-41D7-B56E-7E21EE362D20}"/>
              </a:ext>
            </a:extLst>
          </p:cNvPr>
          <p:cNvSpPr txBox="1"/>
          <p:nvPr/>
        </p:nvSpPr>
        <p:spPr>
          <a:xfrm>
            <a:off x="7436069" y="1746544"/>
            <a:ext cx="16385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000" dirty="0" err="1"/>
              <a:t>Vlan</a:t>
            </a:r>
            <a:r>
              <a:rPr lang="en-US" altLang="zh-TW" sz="1000" dirty="0"/>
              <a:t> for ME to RAC</a:t>
            </a:r>
          </a:p>
          <a:p>
            <a:r>
              <a:rPr lang="en-US" altLang="zh-TW" sz="1000" dirty="0"/>
              <a:t>and ME to BS</a:t>
            </a:r>
            <a:endParaRPr lang="zh-TW" altLang="en-US" sz="1000" dirty="0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8ABA2D2C-E59F-4D08-9E30-6297C263937B}"/>
              </a:ext>
            </a:extLst>
          </p:cNvPr>
          <p:cNvSpPr txBox="1"/>
          <p:nvPr/>
        </p:nvSpPr>
        <p:spPr>
          <a:xfrm>
            <a:off x="7436069" y="2446897"/>
            <a:ext cx="16385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000" dirty="0"/>
              <a:t>RAC to RAC</a:t>
            </a:r>
          </a:p>
          <a:p>
            <a:r>
              <a:rPr lang="en-US" altLang="zh-TW" sz="1000" dirty="0"/>
              <a:t>RAC to BS</a:t>
            </a:r>
            <a:endParaRPr lang="zh-TW" altLang="en-US" sz="1000" dirty="0"/>
          </a:p>
        </p:txBody>
      </p:sp>
      <p:sp>
        <p:nvSpPr>
          <p:cNvPr id="18" name="橢圓 17">
            <a:extLst>
              <a:ext uri="{FF2B5EF4-FFF2-40B4-BE49-F238E27FC236}">
                <a16:creationId xmlns:a16="http://schemas.microsoft.com/office/drawing/2014/main" id="{38E59656-C1CC-46C0-A083-2BD09EE2D599}"/>
              </a:ext>
            </a:extLst>
          </p:cNvPr>
          <p:cNvSpPr/>
          <p:nvPr/>
        </p:nvSpPr>
        <p:spPr>
          <a:xfrm>
            <a:off x="614715" y="2699651"/>
            <a:ext cx="341363" cy="9804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橢圓 18">
            <a:extLst>
              <a:ext uri="{FF2B5EF4-FFF2-40B4-BE49-F238E27FC236}">
                <a16:creationId xmlns:a16="http://schemas.microsoft.com/office/drawing/2014/main" id="{FE8DED87-FEB5-43EA-B057-9A391DB71FBB}"/>
              </a:ext>
            </a:extLst>
          </p:cNvPr>
          <p:cNvSpPr/>
          <p:nvPr/>
        </p:nvSpPr>
        <p:spPr>
          <a:xfrm rot="16200000">
            <a:off x="6858561" y="2299891"/>
            <a:ext cx="345076" cy="69412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橢圓 19">
            <a:extLst>
              <a:ext uri="{FF2B5EF4-FFF2-40B4-BE49-F238E27FC236}">
                <a16:creationId xmlns:a16="http://schemas.microsoft.com/office/drawing/2014/main" id="{8806C568-A277-4646-9BEF-789200B03F73}"/>
              </a:ext>
            </a:extLst>
          </p:cNvPr>
          <p:cNvSpPr/>
          <p:nvPr/>
        </p:nvSpPr>
        <p:spPr>
          <a:xfrm rot="16200000">
            <a:off x="1825274" y="3053680"/>
            <a:ext cx="341363" cy="1584514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橢圓 20">
            <a:extLst>
              <a:ext uri="{FF2B5EF4-FFF2-40B4-BE49-F238E27FC236}">
                <a16:creationId xmlns:a16="http://schemas.microsoft.com/office/drawing/2014/main" id="{6B2152D2-010B-4095-9F49-CFB210FF71E3}"/>
              </a:ext>
            </a:extLst>
          </p:cNvPr>
          <p:cNvSpPr/>
          <p:nvPr/>
        </p:nvSpPr>
        <p:spPr>
          <a:xfrm rot="18050771">
            <a:off x="1880663" y="2149623"/>
            <a:ext cx="341363" cy="204835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橢圓 21">
            <a:extLst>
              <a:ext uri="{FF2B5EF4-FFF2-40B4-BE49-F238E27FC236}">
                <a16:creationId xmlns:a16="http://schemas.microsoft.com/office/drawing/2014/main" id="{81FA8501-9CAF-4594-9136-0C4A65CA6E4E}"/>
              </a:ext>
            </a:extLst>
          </p:cNvPr>
          <p:cNvSpPr/>
          <p:nvPr/>
        </p:nvSpPr>
        <p:spPr>
          <a:xfrm rot="17219130">
            <a:off x="2957191" y="927799"/>
            <a:ext cx="341363" cy="4061689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橢圓 22">
            <a:extLst>
              <a:ext uri="{FF2B5EF4-FFF2-40B4-BE49-F238E27FC236}">
                <a16:creationId xmlns:a16="http://schemas.microsoft.com/office/drawing/2014/main" id="{8C6096FE-1E7B-4C32-B14D-E04537460630}"/>
              </a:ext>
            </a:extLst>
          </p:cNvPr>
          <p:cNvSpPr/>
          <p:nvPr/>
        </p:nvSpPr>
        <p:spPr>
          <a:xfrm rot="15782231">
            <a:off x="3203820" y="54561"/>
            <a:ext cx="341363" cy="4383612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橢圓 23">
            <a:extLst>
              <a:ext uri="{FF2B5EF4-FFF2-40B4-BE49-F238E27FC236}">
                <a16:creationId xmlns:a16="http://schemas.microsoft.com/office/drawing/2014/main" id="{14B32833-118C-4D99-9C5D-0CA977BC0B21}"/>
              </a:ext>
            </a:extLst>
          </p:cNvPr>
          <p:cNvSpPr/>
          <p:nvPr/>
        </p:nvSpPr>
        <p:spPr>
          <a:xfrm rot="15094690">
            <a:off x="3186327" y="693855"/>
            <a:ext cx="341363" cy="4700864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橢圓 24">
            <a:extLst>
              <a:ext uri="{FF2B5EF4-FFF2-40B4-BE49-F238E27FC236}">
                <a16:creationId xmlns:a16="http://schemas.microsoft.com/office/drawing/2014/main" id="{0F2A152F-EBC0-4A7A-97E1-F0817CEEB5BD}"/>
              </a:ext>
            </a:extLst>
          </p:cNvPr>
          <p:cNvSpPr/>
          <p:nvPr/>
        </p:nvSpPr>
        <p:spPr>
          <a:xfrm rot="16200000">
            <a:off x="6893006" y="2862934"/>
            <a:ext cx="349986" cy="772768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FCC3E4CF-B14C-44C4-BD98-231750C4C5D1}"/>
              </a:ext>
            </a:extLst>
          </p:cNvPr>
          <p:cNvSpPr txBox="1"/>
          <p:nvPr/>
        </p:nvSpPr>
        <p:spPr>
          <a:xfrm>
            <a:off x="7451060" y="3147250"/>
            <a:ext cx="16385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000" dirty="0"/>
              <a:t>RAC to GW</a:t>
            </a:r>
            <a:endParaRPr lang="zh-TW" altLang="en-US" sz="1000" dirty="0"/>
          </a:p>
        </p:txBody>
      </p:sp>
      <p:sp>
        <p:nvSpPr>
          <p:cNvPr id="27" name="橢圓 26">
            <a:extLst>
              <a:ext uri="{FF2B5EF4-FFF2-40B4-BE49-F238E27FC236}">
                <a16:creationId xmlns:a16="http://schemas.microsoft.com/office/drawing/2014/main" id="{83487DFF-2861-4A16-8029-DD4F9E42C0B1}"/>
              </a:ext>
            </a:extLst>
          </p:cNvPr>
          <p:cNvSpPr/>
          <p:nvPr/>
        </p:nvSpPr>
        <p:spPr>
          <a:xfrm rot="14140646">
            <a:off x="4377378" y="1673842"/>
            <a:ext cx="341363" cy="2578058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橢圓 27">
            <a:extLst>
              <a:ext uri="{FF2B5EF4-FFF2-40B4-BE49-F238E27FC236}">
                <a16:creationId xmlns:a16="http://schemas.microsoft.com/office/drawing/2014/main" id="{2CBC70EE-37D7-42E3-BEC1-9C067C960E7C}"/>
              </a:ext>
            </a:extLst>
          </p:cNvPr>
          <p:cNvSpPr/>
          <p:nvPr/>
        </p:nvSpPr>
        <p:spPr>
          <a:xfrm rot="10800000">
            <a:off x="5620025" y="2188629"/>
            <a:ext cx="341363" cy="1093289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橢圓 28">
            <a:extLst>
              <a:ext uri="{FF2B5EF4-FFF2-40B4-BE49-F238E27FC236}">
                <a16:creationId xmlns:a16="http://schemas.microsoft.com/office/drawing/2014/main" id="{45F9F5F6-F5DD-494C-8990-77E9F94C492F}"/>
              </a:ext>
            </a:extLst>
          </p:cNvPr>
          <p:cNvSpPr/>
          <p:nvPr/>
        </p:nvSpPr>
        <p:spPr>
          <a:xfrm rot="16200000">
            <a:off x="6893006" y="3462188"/>
            <a:ext cx="349987" cy="766558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66EE9049-F830-4006-B4A5-B9C9F7C5E5C1}"/>
              </a:ext>
            </a:extLst>
          </p:cNvPr>
          <p:cNvSpPr txBox="1"/>
          <p:nvPr/>
        </p:nvSpPr>
        <p:spPr>
          <a:xfrm>
            <a:off x="7451060" y="3724554"/>
            <a:ext cx="16385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000" dirty="0"/>
              <a:t>BS to GW</a:t>
            </a:r>
            <a:endParaRPr lang="zh-TW" altLang="en-US" sz="1000" dirty="0"/>
          </a:p>
        </p:txBody>
      </p:sp>
      <p:sp>
        <p:nvSpPr>
          <p:cNvPr id="31" name="橢圓 30">
            <a:extLst>
              <a:ext uri="{FF2B5EF4-FFF2-40B4-BE49-F238E27FC236}">
                <a16:creationId xmlns:a16="http://schemas.microsoft.com/office/drawing/2014/main" id="{1864E12B-F4F8-44A4-94FA-7BE30FF520A9}"/>
              </a:ext>
            </a:extLst>
          </p:cNvPr>
          <p:cNvSpPr/>
          <p:nvPr/>
        </p:nvSpPr>
        <p:spPr>
          <a:xfrm rot="15443440">
            <a:off x="4200965" y="3014891"/>
            <a:ext cx="341363" cy="1529172"/>
          </a:xfrm>
          <a:prstGeom prst="ellipse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橢圓 31">
            <a:extLst>
              <a:ext uri="{FF2B5EF4-FFF2-40B4-BE49-F238E27FC236}">
                <a16:creationId xmlns:a16="http://schemas.microsoft.com/office/drawing/2014/main" id="{F7C41029-DCF5-4FC7-A711-E898A036686E}"/>
              </a:ext>
            </a:extLst>
          </p:cNvPr>
          <p:cNvSpPr/>
          <p:nvPr/>
        </p:nvSpPr>
        <p:spPr>
          <a:xfrm rot="16200000">
            <a:off x="6893006" y="4034220"/>
            <a:ext cx="349987" cy="76656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18A1EA23-670A-44F5-A99E-134A2EFDC008}"/>
              </a:ext>
            </a:extLst>
          </p:cNvPr>
          <p:cNvSpPr txBox="1"/>
          <p:nvPr/>
        </p:nvSpPr>
        <p:spPr>
          <a:xfrm>
            <a:off x="7451059" y="4318857"/>
            <a:ext cx="16385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000" dirty="0"/>
              <a:t>BS to BS</a:t>
            </a:r>
            <a:endParaRPr lang="zh-TW" altLang="en-US" sz="1000" dirty="0"/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11BBF011-8F69-43A0-9982-1A1776576A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5078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500"/>
                            </p:stCondLst>
                            <p:childTnLst>
                              <p:par>
                                <p:cTn id="124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3000"/>
                            </p:stCondLst>
                            <p:childTnLst>
                              <p:par>
                                <p:cTn id="128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4500"/>
                            </p:stCondLst>
                            <p:childTnLst>
                              <p:par>
                                <p:cTn id="13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500"/>
                            </p:stCondLst>
                            <p:childTnLst>
                              <p:par>
                                <p:cTn id="15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3000"/>
                            </p:stCondLst>
                            <p:childTnLst>
                              <p:par>
                                <p:cTn id="156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6" grpId="0"/>
      <p:bldP spid="16" grpId="1"/>
      <p:bldP spid="17" grpId="0"/>
      <p:bldP spid="17" grpId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/>
      <p:bldP spid="26" grpId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/>
      <p:bldP spid="30" grpId="1"/>
      <p:bldP spid="31" grpId="0" animBg="1"/>
      <p:bldP spid="32" grpId="0" animBg="1"/>
      <p:bldP spid="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Outline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71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556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zh-TW" dirty="0"/>
              <a:t>Introduction</a:t>
            </a:r>
            <a:endParaRPr dirty="0"/>
          </a:p>
          <a:p>
            <a:pPr marL="457200" lvl="0" indent="-3556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zh-TW" dirty="0"/>
              <a:t>Setting Up The IPsec </a:t>
            </a:r>
            <a:endParaRPr dirty="0"/>
          </a:p>
          <a:p>
            <a:pPr marL="457200" lvl="0" indent="-3556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zh-TW" dirty="0"/>
              <a:t>Setting Up The Network Separation</a:t>
            </a:r>
            <a:endParaRPr lang="en-US" altLang="zh-TW" dirty="0"/>
          </a:p>
          <a:p>
            <a:pPr marL="457200" lvl="0" indent="-3556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-US" altLang="zh-TW" dirty="0"/>
              <a:t>Conclusion</a:t>
            </a:r>
            <a:endParaRPr dirty="0"/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F10EC266-4FEE-430A-999B-F7CDE9D16D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2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457200" lvl="0" indent="-457200" algn="ctr" rtl="0">
              <a:spcBef>
                <a:spcPts val="0"/>
              </a:spcBef>
              <a:spcAft>
                <a:spcPts val="0"/>
              </a:spcAft>
              <a:buSzPts val="3600"/>
              <a:buAutoNum type="arabicPeriod"/>
            </a:pPr>
            <a:r>
              <a:rPr lang="zh-TW"/>
              <a:t>Introduction</a:t>
            </a:r>
            <a:endParaRPr/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FD67C74F-1734-4CFF-B0B4-17AF0A6F23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3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Why Do This ?</a:t>
            </a:r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zh-TW" sz="1800" dirty="0"/>
              <a:t>延續 3G Network 所面臨的 challenges :</a:t>
            </a:r>
            <a:endParaRPr sz="1800" dirty="0"/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zh-TW" sz="1400" dirty="0"/>
              <a:t>Confidentiality</a:t>
            </a:r>
            <a:endParaRPr sz="1400" dirty="0"/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zh-TW" sz="1400" dirty="0"/>
              <a:t>Authentication</a:t>
            </a:r>
            <a:endParaRPr sz="1400" dirty="0"/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zh-TW" sz="1400" dirty="0"/>
              <a:t>Network Separation</a:t>
            </a:r>
            <a:endParaRPr sz="1400" dirty="0"/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zh-TW" sz="1400" dirty="0"/>
              <a:t>Network Planning </a:t>
            </a:r>
            <a:endParaRPr sz="1400" dirty="0"/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zh-TW" sz="1800" dirty="0"/>
              <a:t>新增使用 CA Certificate 來強化驗證，滿足 4G Network Security 的需求</a:t>
            </a:r>
            <a:endParaRPr sz="1800" dirty="0"/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E5717795-5DE4-450F-8A70-E9F0541A76B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4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Propose</a:t>
            </a:r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zh-TW" sz="1800"/>
              <a:t>作者在本篇論文中達到在 4G Network 建立起 IPsec ，以及實現 Network Separation，下列是本次建立的主要功能 : </a:t>
            </a:r>
            <a:endParaRPr sz="1800"/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zh-TW" sz="1400"/>
              <a:t>在各個網路之間建立安全通道 ( Tunnel )</a:t>
            </a:r>
            <a:endParaRPr sz="1400"/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zh-TW" sz="1400"/>
              <a:t>透過設置 CA 證書以及 IPsec 來保護網路安全 protocol 通道</a:t>
            </a:r>
            <a:endParaRPr sz="1400"/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zh-TW" sz="1400"/>
              <a:t>中央管理中心 (管理所有安全功能相關服務)</a:t>
            </a:r>
            <a:endParaRPr sz="1400"/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zh-TW" sz="1400"/>
              <a:t>透過 Network Separation 實現虛擬區域網路 (VLAN)，來實現更好的安全性</a:t>
            </a:r>
            <a:endParaRPr sz="1400"/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ABD6BEB0-2BAB-4F71-B7D6-20747C04D0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5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>
            <a:spLocks noGrp="1"/>
          </p:cNvSpPr>
          <p:nvPr>
            <p:ph type="title"/>
          </p:nvPr>
        </p:nvSpPr>
        <p:spPr>
          <a:xfrm>
            <a:off x="49850" y="2150850"/>
            <a:ext cx="89955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2.	 Setting Up The IPsec</a:t>
            </a:r>
            <a:endParaRPr sz="3000"/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30A3CD21-A7EA-4D8D-8010-B7EF0CC48BE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6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Setting Up The Security Agent</a:t>
            </a:r>
            <a:endParaRPr/>
          </a:p>
        </p:txBody>
      </p:sp>
      <p:sp>
        <p:nvSpPr>
          <p:cNvPr id="89" name="Google Shape;89;p19"/>
          <p:cNvSpPr txBox="1">
            <a:spLocks noGrp="1"/>
          </p:cNvSpPr>
          <p:nvPr>
            <p:ph type="body" idx="1"/>
          </p:nvPr>
        </p:nvSpPr>
        <p:spPr>
          <a:xfrm>
            <a:off x="311700" y="10881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1800"/>
              <a:t>分別在 ME、RAC、BS 上安裝 SA (Security Agent)，以 ME 為主要管理中心，對底下的 BS、RAC 等設備進行控制。</a:t>
            </a:r>
            <a:endParaRPr sz="1800"/>
          </a:p>
        </p:txBody>
      </p:sp>
      <p:pic>
        <p:nvPicPr>
          <p:cNvPr id="90" name="Google Shape;9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18925" y="1500700"/>
            <a:ext cx="3857624" cy="33759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380E6F7B-CA5C-4556-B5C8-00A2C7B7A04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7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dirty="0"/>
              <a:t>Setting Up The Secure Shell</a:t>
            </a:r>
            <a:endParaRPr dirty="0"/>
          </a:p>
        </p:txBody>
      </p:sp>
      <p:sp>
        <p:nvSpPr>
          <p:cNvPr id="96" name="Google Shape;96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1800" dirty="0"/>
              <a:t>設置 SSH 的功能是為了傳輸 CA 證書，讓正在進行傳輸時可以得到安全保障，設置 SSH 的過程是依照層級分配比，層級較高者進行單向 SSH 傳輸，如下圖所示 : </a:t>
            </a:r>
            <a:endParaRPr sz="1800" dirty="0"/>
          </a:p>
        </p:txBody>
      </p:sp>
      <p:pic>
        <p:nvPicPr>
          <p:cNvPr id="97" name="Google Shape;97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02500" y="2148275"/>
            <a:ext cx="4860625" cy="270415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4BB78062-77BE-4F96-8134-E144B22FDB3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8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dirty="0"/>
              <a:t>Setting Up The Secure Shell (Cont.)</a:t>
            </a:r>
            <a:endParaRPr dirty="0"/>
          </a:p>
        </p:txBody>
      </p:sp>
      <p:sp>
        <p:nvSpPr>
          <p:cNvPr id="103" name="Google Shape;103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dirty="0"/>
              <a:t>下圖示例圖是以 NE1 和 NE2 之間使用 SSH </a:t>
            </a:r>
            <a:r>
              <a:rPr lang="zh-TW" altLang="en-US" sz="1800" dirty="0"/>
              <a:t>建立連線示例圖 </a:t>
            </a:r>
            <a:r>
              <a:rPr lang="en-US" altLang="zh-TW" sz="1800" dirty="0"/>
              <a:t>:</a:t>
            </a:r>
            <a:endParaRPr sz="1800" dirty="0"/>
          </a:p>
          <a:p>
            <a:pPr marL="457200" lvl="0" indent="-31750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zh-TW" sz="1400" dirty="0"/>
              <a:t>NE 1 層級較低</a:t>
            </a:r>
            <a:endParaRPr sz="1400" dirty="0"/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zh-TW" sz="1400" dirty="0"/>
              <a:t>NE 2 層級較高</a:t>
            </a:r>
            <a:endParaRPr sz="1400" dirty="0"/>
          </a:p>
        </p:txBody>
      </p:sp>
      <p:pic>
        <p:nvPicPr>
          <p:cNvPr id="104" name="Google Shape;10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68375" y="1676500"/>
            <a:ext cx="5051649" cy="31972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C2D98804-D3C5-45C0-AF0D-A717CDE12F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9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3767</TotalTime>
  <Words>664</Words>
  <Application>Microsoft Office PowerPoint</Application>
  <PresentationFormat>如螢幕大小 (16:9)</PresentationFormat>
  <Paragraphs>107</Paragraphs>
  <Slides>18</Slides>
  <Notes>15</Notes>
  <HiddenSlides>1</HiddenSlides>
  <MMClips>0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1" baseType="lpstr">
      <vt:lpstr>Microsoft JhengHei</vt:lpstr>
      <vt:lpstr>Arial</vt:lpstr>
      <vt:lpstr>Simple Light</vt:lpstr>
      <vt:lpstr>Network separation and IPsec CA certificates-based security management for 4G networks</vt:lpstr>
      <vt:lpstr>Outline</vt:lpstr>
      <vt:lpstr>Introduction</vt:lpstr>
      <vt:lpstr>Why Do This ?</vt:lpstr>
      <vt:lpstr>Propose</vt:lpstr>
      <vt:lpstr>2.  Setting Up The IPsec</vt:lpstr>
      <vt:lpstr>Setting Up The Security Agent</vt:lpstr>
      <vt:lpstr>Setting Up The Secure Shell</vt:lpstr>
      <vt:lpstr>Setting Up The Secure Shell (Cont.)</vt:lpstr>
      <vt:lpstr>Setting Up IPsec In The 4G Network</vt:lpstr>
      <vt:lpstr>How IPsec Is Set Up In The 4G Network</vt:lpstr>
      <vt:lpstr>So we have SSH, why I need IPsec</vt:lpstr>
      <vt:lpstr>3.  Setting Up The Network Separation</vt:lpstr>
      <vt:lpstr>Network Separation In 4G Network</vt:lpstr>
      <vt:lpstr>Network Separation In 4G Network</vt:lpstr>
      <vt:lpstr>Improvement suggestions</vt:lpstr>
      <vt:lpstr>Conclusion</vt:lpstr>
      <vt:lpstr>Network Separation In 4G Network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separation and IPsec CA certificates-based security management for 4G networks</dc:title>
  <cp:lastModifiedBy>騰然 吳</cp:lastModifiedBy>
  <cp:revision>29</cp:revision>
  <dcterms:modified xsi:type="dcterms:W3CDTF">2022-04-21T18:18:03Z</dcterms:modified>
</cp:coreProperties>
</file>